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Lst>
  <p:sldSz cy="10058400" cx="7772400"/>
  <p:notesSz cx="6858000" cy="9144000"/>
  <p:embeddedFontLst>
    <p:embeddedFont>
      <p:font typeface="Halant"/>
      <p:regular r:id="rId19"/>
      <p:bold r:id="rId20"/>
    </p:embeddedFont>
    <p:embeddedFont>
      <p:font typeface="Inter SemiBold"/>
      <p:regular r:id="rId21"/>
      <p:bold r:id="rId22"/>
      <p:italic r:id="rId23"/>
      <p:boldItalic r:id="rId24"/>
    </p:embeddedFont>
    <p:embeddedFont>
      <p:font typeface="Inter"/>
      <p:regular r:id="rId25"/>
      <p:bold r:id="rId26"/>
      <p:italic r:id="rId27"/>
      <p:boldItalic r:id="rId28"/>
    </p:embeddedFont>
    <p:embeddedFont>
      <p:font typeface="Plus Jakarta Sans"/>
      <p:regular r:id="rId29"/>
      <p:bold r:id="rId30"/>
      <p:italic r:id="rId31"/>
      <p:boldItalic r:id="rId32"/>
    </p:embeddedFont>
    <p:embeddedFont>
      <p:font typeface="Plus Jakarta Sans Medium"/>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0F8344E-0E92-4AA1-96E9-D575E5E35091}">
  <a:tblStyle styleId="{80F8344E-0E92-4AA1-96E9-D575E5E35091}"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A883EAB-D543-4D76-A420-A8489140F692}"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InterSemiBold-bold.fntdata"/><Relationship Id="rId21" Type="http://schemas.openxmlformats.org/officeDocument/2006/relationships/font" Target="fonts/InterSemiBold-regular.fntdata"/><Relationship Id="rId24" Type="http://schemas.openxmlformats.org/officeDocument/2006/relationships/font" Target="fonts/InterSemiBold-boldItalic.fntdata"/><Relationship Id="rId23" Type="http://schemas.openxmlformats.org/officeDocument/2006/relationships/font" Target="fonts/InterSemi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Inter-boldItalic.fntdata"/><Relationship Id="rId27"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italic.fntdata"/><Relationship Id="rId30" Type="http://schemas.openxmlformats.org/officeDocument/2006/relationships/font" Target="fonts/PlusJakartaSans-bold.fntdata"/><Relationship Id="rId11" Type="http://schemas.openxmlformats.org/officeDocument/2006/relationships/slide" Target="slides/slide3.xml"/><Relationship Id="rId33" Type="http://schemas.openxmlformats.org/officeDocument/2006/relationships/font" Target="fonts/PlusJakartaSansMedium-regular.fntdata"/><Relationship Id="rId10" Type="http://schemas.openxmlformats.org/officeDocument/2006/relationships/slide" Target="slides/slide2.xml"/><Relationship Id="rId32" Type="http://schemas.openxmlformats.org/officeDocument/2006/relationships/font" Target="fonts/PlusJakartaSans-boldItalic.fntdata"/><Relationship Id="rId13" Type="http://schemas.openxmlformats.org/officeDocument/2006/relationships/slide" Target="slides/slide5.xml"/><Relationship Id="rId35" Type="http://schemas.openxmlformats.org/officeDocument/2006/relationships/font" Target="fonts/PlusJakartaSansMedium-italic.fntdata"/><Relationship Id="rId12" Type="http://schemas.openxmlformats.org/officeDocument/2006/relationships/slide" Target="slides/slide4.xml"/><Relationship Id="rId34" Type="http://schemas.openxmlformats.org/officeDocument/2006/relationships/font" Target="fonts/PlusJakartaSansMedium-bold.fntdata"/><Relationship Id="rId15" Type="http://schemas.openxmlformats.org/officeDocument/2006/relationships/slide" Target="slides/slide7.xml"/><Relationship Id="rId14" Type="http://schemas.openxmlformats.org/officeDocument/2006/relationships/slide" Target="slides/slide6.xml"/><Relationship Id="rId36" Type="http://schemas.openxmlformats.org/officeDocument/2006/relationships/font" Target="fonts/PlusJakartaSansMedium-boldItalic.fntdata"/><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font" Target="fonts/Halant-regular.fntdata"/><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ed0cbc56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ed0cbc5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359766f6314_0_29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359766f6314_0_2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5848b3514a_0_5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5848b3514a_0_5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5848b3514a_0_54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5848b3514a_0_5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596ad1d2ab_0_3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596ad1d2ab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59766f631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59766f631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59766f6314_0_1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59766f6314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35848b3514a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35848b3514a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596ad1d2ab_0_9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596ad1d2ab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359766f6314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359766f6314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graphicFrame>
        <p:nvGraphicFramePr>
          <p:cNvPr id="144" name="Google Shape;144;p37"/>
          <p:cNvGraphicFramePr/>
          <p:nvPr/>
        </p:nvGraphicFramePr>
        <p:xfrm>
          <a:off x="469041" y="1410920"/>
          <a:ext cx="3000000" cy="3000000"/>
        </p:xfrm>
        <a:graphic>
          <a:graphicData uri="http://schemas.openxmlformats.org/drawingml/2006/table">
            <a:tbl>
              <a:tblPr>
                <a:noFill/>
                <a:tableStyleId>{80F8344E-0E92-4AA1-96E9-D575E5E35091}</a:tableStyleId>
              </a:tblPr>
              <a:tblGrid>
                <a:gridCol w="6947875"/>
              </a:tblGrid>
              <a:tr h="299750">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a:t>
                      </a:r>
                      <a:r>
                        <a:rPr lang="en" sz="1200">
                          <a:solidFill>
                            <a:schemeClr val="dk1"/>
                          </a:solidFill>
                          <a:latin typeface="Inter"/>
                          <a:ea typeface="Inter"/>
                          <a:cs typeface="Inter"/>
                          <a:sym typeface="Inter"/>
                        </a:rPr>
                        <a:t>How did global events like World War I, World War II, and the Cold War contribute to African independence movements?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a:t>
                      </a:r>
                      <a:r>
                        <a:rPr lang="en" sz="1200">
                          <a:solidFill>
                            <a:schemeClr val="dk1"/>
                          </a:solidFill>
                          <a:latin typeface="Inter"/>
                          <a:ea typeface="Inter"/>
                          <a:cs typeface="Inter"/>
                          <a:sym typeface="Inter"/>
                        </a:rPr>
                        <a:t>Based on the timeline, what year would you argue the African Independence movement began? Explain your answer.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Say-it-in-Six: Define Pan-Africanism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Why might some leaders prioritize national independence over continental unity?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List three strategies used to </a:t>
                      </a:r>
                      <a:r>
                        <a:rPr lang="en" sz="1200">
                          <a:solidFill>
                            <a:schemeClr val="dk1"/>
                          </a:solidFill>
                          <a:latin typeface="Inter"/>
                          <a:ea typeface="Inter"/>
                          <a:cs typeface="Inter"/>
                          <a:sym typeface="Inter"/>
                        </a:rPr>
                        <a:t>achieve</a:t>
                      </a:r>
                      <a:r>
                        <a:rPr lang="en" sz="1200">
                          <a:solidFill>
                            <a:schemeClr val="dk1"/>
                          </a:solidFill>
                          <a:latin typeface="Inter"/>
                          <a:ea typeface="Inter"/>
                          <a:cs typeface="Inter"/>
                          <a:sym typeface="Inter"/>
                        </a:rPr>
                        <a:t> independence.</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8) </a:t>
                      </a:r>
                      <a:r>
                        <a:rPr lang="en" sz="1200">
                          <a:solidFill>
                            <a:schemeClr val="dk1"/>
                          </a:solidFill>
                          <a:latin typeface="Inter"/>
                          <a:ea typeface="Inter"/>
                          <a:cs typeface="Inter"/>
                          <a:sym typeface="Inter"/>
                        </a:rPr>
                        <a:t>How did women contribute to independence movements beyond protests?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9) How do Pan-African ideas continue to influence Africa and the African diaspora today?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5" name="Google Shape;145;p37"/>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46" name="Google Shape;146;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Comparing African Independence Movements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7" name="Google Shape;147;p37"/>
          <p:cNvPicPr preferRelativeResize="0"/>
          <p:nvPr/>
        </p:nvPicPr>
        <p:blipFill>
          <a:blip r:embed="rId3">
            <a:alphaModFix/>
          </a:blip>
          <a:stretch>
            <a:fillRect/>
          </a:stretch>
        </p:blipFill>
        <p:spPr>
          <a:xfrm>
            <a:off x="216272" y="78597"/>
            <a:ext cx="1056536" cy="438114"/>
          </a:xfrm>
          <a:prstGeom prst="rect">
            <a:avLst/>
          </a:prstGeom>
          <a:noFill/>
          <a:ln>
            <a:noFill/>
          </a:ln>
        </p:spPr>
      </p:pic>
      <p:sp>
        <p:nvSpPr>
          <p:cNvPr id="148" name="Google Shape;148;p37"/>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7" name="Shape 247"/>
        <p:cNvGrpSpPr/>
        <p:nvPr/>
      </p:nvGrpSpPr>
      <p:grpSpPr>
        <a:xfrm>
          <a:off x="0" y="0"/>
          <a:ext cx="0" cy="0"/>
          <a:chOff x="0" y="0"/>
          <a:chExt cx="0" cy="0"/>
        </a:xfrm>
      </p:grpSpPr>
      <p:sp>
        <p:nvSpPr>
          <p:cNvPr id="248" name="Google Shape;248;p4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 (Exemplar)</a:t>
            </a:r>
            <a:endParaRPr sz="2500">
              <a:solidFill>
                <a:schemeClr val="dk1"/>
              </a:solidFill>
              <a:latin typeface="Plus Jakarta Sans"/>
              <a:ea typeface="Plus Jakarta Sans"/>
              <a:cs typeface="Plus Jakarta Sans"/>
              <a:sym typeface="Plus Jakarta Sans"/>
            </a:endParaRPr>
          </a:p>
        </p:txBody>
      </p:sp>
      <p:sp>
        <p:nvSpPr>
          <p:cNvPr id="249" name="Google Shape;249;p4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50" name="Google Shape;250;p4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51" name="Google Shape;251;p4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52" name="Google Shape;252;p46"/>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53" name="Google Shape;253;p46"/>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solidFill>
                  <a:srgbClr val="E95C3D"/>
                </a:solidFill>
                <a:latin typeface="Inter"/>
                <a:ea typeface="Inter"/>
                <a:cs typeface="Inter"/>
                <a:sym typeface="Inter"/>
              </a:rPr>
              <a:t>Kenya</a:t>
            </a:r>
            <a:endParaRPr b="1" sz="1800">
              <a:solidFill>
                <a:srgbClr val="E95C3D"/>
              </a:solidFill>
              <a:latin typeface="Inter"/>
              <a:ea typeface="Inter"/>
              <a:cs typeface="Inter"/>
              <a:sym typeface="Inter"/>
            </a:endParaRPr>
          </a:p>
        </p:txBody>
      </p:sp>
      <p:sp>
        <p:nvSpPr>
          <p:cNvPr id="254" name="Google Shape;254;p46"/>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800">
                <a:solidFill>
                  <a:srgbClr val="E95C3D"/>
                </a:solidFill>
                <a:latin typeface="Inter"/>
                <a:ea typeface="Inter"/>
                <a:cs typeface="Inter"/>
                <a:sym typeface="Inter"/>
              </a:rPr>
              <a:t>Algeria</a:t>
            </a:r>
            <a:endParaRPr b="1" sz="1800">
              <a:solidFill>
                <a:srgbClr val="E95C3D"/>
              </a:solidFill>
              <a:latin typeface="Inter"/>
              <a:ea typeface="Inter"/>
              <a:cs typeface="Inter"/>
              <a:sym typeface="Inter"/>
            </a:endParaRPr>
          </a:p>
        </p:txBody>
      </p:sp>
      <p:graphicFrame>
        <p:nvGraphicFramePr>
          <p:cNvPr id="255" name="Google Shape;255;p46"/>
          <p:cNvGraphicFramePr/>
          <p:nvPr/>
        </p:nvGraphicFramePr>
        <p:xfrm>
          <a:off x="503824" y="3910029"/>
          <a:ext cx="3000000" cy="3000000"/>
        </p:xfrm>
        <a:graphic>
          <a:graphicData uri="http://schemas.openxmlformats.org/drawingml/2006/table">
            <a:tbl>
              <a:tblPr>
                <a:noFill/>
                <a:tableStyleId>{7A883EAB-D543-4D76-A420-A8489140F692}</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200">
                          <a:solidFill>
                            <a:srgbClr val="E95C3D"/>
                          </a:solidFill>
                          <a:latin typeface="Inter SemiBold"/>
                          <a:ea typeface="Inter SemiBold"/>
                          <a:cs typeface="Inter SemiBold"/>
                          <a:sym typeface="Inter SemiBold"/>
                        </a:rPr>
                        <a:t>Both fought for independence from European colonial powers</a:t>
                      </a:r>
                      <a:endParaRPr sz="12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200">
                          <a:solidFill>
                            <a:srgbClr val="E95C3D"/>
                          </a:solidFill>
                          <a:latin typeface="Inter SemiBold"/>
                          <a:ea typeface="Inter SemiBold"/>
                          <a:cs typeface="Inter SemiBold"/>
                          <a:sym typeface="Inter SemiBold"/>
                        </a:rPr>
                        <a:t>Both used multiple forms of resistance, including military action and political organizing.</a:t>
                      </a:r>
                      <a:endParaRPr sz="12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200">
                          <a:solidFill>
                            <a:srgbClr val="E95C3D"/>
                          </a:solidFill>
                          <a:latin typeface="Inter SemiBold"/>
                          <a:ea typeface="Inter SemiBold"/>
                          <a:cs typeface="Inter SemiBold"/>
                          <a:sym typeface="Inter SemiBold"/>
                        </a:rPr>
                        <a:t>Both had prominent women involved in the struggle</a:t>
                      </a:r>
                      <a:endParaRPr sz="12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56" name="Google Shape;256;p46"/>
          <p:cNvGraphicFramePr/>
          <p:nvPr/>
        </p:nvGraphicFramePr>
        <p:xfrm>
          <a:off x="503824" y="6474548"/>
          <a:ext cx="3000000" cy="3000000"/>
        </p:xfrm>
        <a:graphic>
          <a:graphicData uri="http://schemas.openxmlformats.org/drawingml/2006/table">
            <a:tbl>
              <a:tblPr>
                <a:noFill/>
                <a:tableStyleId>{7A883EAB-D543-4D76-A420-A8489140F692}</a:tableStyleId>
              </a:tblPr>
              <a:tblGrid>
                <a:gridCol w="2579025"/>
                <a:gridCol w="1616500"/>
                <a:gridCol w="2569225"/>
              </a:tblGrid>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Kenyatta gave public speeches and distanced KAU from the Mau Mau.</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Strategies</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Bouhired worked directly with the FLN in secretive, urban guerrilla operations.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Kenyatta spoke of equal rights, representation, fair pay, and justice under the law.</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Vision for the Future</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Ben Bella focused on cultural and psychological liberation and warned against remaining mentally colonized.</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There is no direct mention or strong implication of Pan-Africanism. The focus remains on national issues.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Pan-Africanism</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In Ben Bella’s speech,je connects Algeria’s struggle to other African and Muslim nations and calls for broader unity against imperialism.</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57" name="Google Shape;257;p46"/>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58" name="Google Shape;258;p46"/>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59" name="Google Shape;259;p46"/>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60" name="Google Shape;260;p46"/>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61" name="Google Shape;261;p46"/>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62" name="Google Shape;262;p46"/>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3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1: Nigeria</a:t>
            </a:r>
            <a:endParaRPr sz="1900">
              <a:solidFill>
                <a:schemeClr val="dk1"/>
              </a:solidFill>
              <a:latin typeface="Plus Jakarta Sans"/>
              <a:ea typeface="Plus Jakarta Sans"/>
              <a:cs typeface="Plus Jakarta Sans"/>
              <a:sym typeface="Plus Jakarta Sans"/>
            </a:endParaRPr>
          </a:p>
        </p:txBody>
      </p:sp>
      <p:sp>
        <p:nvSpPr>
          <p:cNvPr id="154" name="Google Shape;154;p3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5" name="Google Shape;155;p38"/>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56" name="Google Shape;156;p3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7" name="Google Shape;157;p38"/>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58" name="Google Shape;158;p38"/>
          <p:cNvGraphicFramePr/>
          <p:nvPr/>
        </p:nvGraphicFramePr>
        <p:xfrm>
          <a:off x="390126" y="803226"/>
          <a:ext cx="3000000" cy="3000000"/>
        </p:xfrm>
        <a:graphic>
          <a:graphicData uri="http://schemas.openxmlformats.org/drawingml/2006/table">
            <a:tbl>
              <a:tblPr>
                <a:noFill/>
                <a:tableStyleId>{80F8344E-0E92-4AA1-96E9-D575E5E35091}</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Nnamdi Azikiwe, “The Future of Pan Africanism,” 1962.</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Nnamdi Azikiwe was the first President of an independent Nigeria and a leading intellectual voice in African nationalism and Pan-Africanism.</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Slavery played its shameful role in depopulating Africa; capitalism denuded it of its wealth; colonialism deprived it of birthright, and imperialism emasculated its will to live as a human being and to enjoy its fair share of the bounties of the good earth.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Twenty years ago there were in Africa three sovereign States namely: Liberia, Egypt and the Union of South Africa; the other territories were colonies of European States. Ten years ago, there were five African sovereign States, Ethiopia and Libya having joined the select circle. Five years ago, there were eight African States, Sudan, Morocco and Tunisia having gained their independence. Today, there are twenty-eight African States, and by December this year, Tanganyika [part of Tanzania] will join the comity of African nations to bring the total to twenty-nine. It is my considered opinion that these African States can play a constructive role in the international community and, in the light of their bondage under European imperialism they can bring sanity to a world torn by greed, self-interest, and inhumanity.</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highlight>
                            <a:srgbClr val="FFFFFF"/>
                          </a:highlight>
                          <a:latin typeface="Inter"/>
                          <a:ea typeface="Inter"/>
                          <a:cs typeface="Inter"/>
                          <a:sym typeface="Inter"/>
                        </a:rPr>
                        <a:t>To enable the despoiled continent of Africa to come into its own, it must restore the pristine dignity of the Africans themselves, before attempting to revive the stature of man in the councils of the nations. That is one main reason why, on their countries attaining independence, African nationalists have sought to create an image of the African personality which will undertake this sacred mission…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think that Pan-Africanism should be concretized either in the form of regional States or one continental State, whichever is feasible, allowing this to be done voluntarily without upsetting the total sovereignty of the States concerned. If this barrier is hurdled, I suggest that the African States concerned should sign and ratify conventions… guaranteeing fundamental human rights among their citizens, social security among their workers, and collective security among their populations.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Above all, I will suggest that African States should now, as an earnest of their sincere belief in Pan-Africanism, declare a doctrine of non-intervention in the continent of Africa, making it clear that the establishment of the continued existence of any colonial territory in Africa, by any non-African State, shall be regarded as an unfriendly act and an act of aggression against the African States collectively.</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Whether the unity of African States is possible or not depends upon the ability of African leaders to resolve the problems created by the social intercourse of the inhabitants of Africa… these are mainly anthropological, sociological, and ideological, and they affect not only the individual Africans themselves but also their societies. It is my candid opinion that if pursued in the right spirit, most of these problems can be effectively adjusted for the emergence of a fertile soil that will be favourable for the evolution of some sort of association of African States.</a:t>
                      </a:r>
                      <a:endParaRPr sz="1200">
                        <a:solidFill>
                          <a:schemeClr val="dk1"/>
                        </a:solidFill>
                        <a:highlight>
                          <a:srgbClr val="FFFFFF"/>
                        </a:highlight>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sp>
        <p:nvSpPr>
          <p:cNvPr id="163" name="Google Shape;163;p39"/>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2: Nigeria</a:t>
            </a:r>
            <a:endParaRPr sz="1900">
              <a:solidFill>
                <a:schemeClr val="dk1"/>
              </a:solidFill>
              <a:latin typeface="Plus Jakarta Sans"/>
              <a:ea typeface="Plus Jakarta Sans"/>
              <a:cs typeface="Plus Jakarta Sans"/>
              <a:sym typeface="Plus Jakarta Sans"/>
            </a:endParaRPr>
          </a:p>
        </p:txBody>
      </p:sp>
      <p:sp>
        <p:nvSpPr>
          <p:cNvPr id="164" name="Google Shape;164;p39"/>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5" name="Google Shape;165;p39"/>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66" name="Google Shape;166;p39"/>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7" name="Google Shape;167;p39"/>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68" name="Google Shape;168;p39"/>
          <p:cNvGraphicFramePr/>
          <p:nvPr/>
        </p:nvGraphicFramePr>
        <p:xfrm>
          <a:off x="390126" y="803226"/>
          <a:ext cx="3000000" cy="3000000"/>
        </p:xfrm>
        <a:graphic>
          <a:graphicData uri="http://schemas.openxmlformats.org/drawingml/2006/table">
            <a:tbl>
              <a:tblPr>
                <a:noFill/>
                <a:tableStyleId>{80F8344E-0E92-4AA1-96E9-D575E5E35091}</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Maria Martin, “‘More Power to Your Great Self’: Nigerian Women’s Activism and the Pan-African Transnationalist Construction of Black Feminism,” in </a:t>
                      </a:r>
                      <a:r>
                        <a:rPr i="1" lang="en" sz="1200">
                          <a:latin typeface="Halant"/>
                          <a:ea typeface="Halant"/>
                          <a:cs typeface="Halant"/>
                          <a:sym typeface="Halant"/>
                        </a:rPr>
                        <a:t>Phylon </a:t>
                      </a:r>
                      <a:r>
                        <a:rPr lang="en" sz="1200">
                          <a:latin typeface="Halant"/>
                          <a:ea typeface="Halant"/>
                          <a:cs typeface="Halant"/>
                          <a:sym typeface="Halant"/>
                        </a:rPr>
                        <a:t>Vol. 53, No. 2, 2016.</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Funmilayo Ransome-Kuti, a Nigerian nationalist and women’s rights leader, and Amy Ashwood Garvey, a Jamaican Pan-Africanist and co-founder of the Universal Negro Improvement Association, corresponded in the 1940s about uniting African and Diaspora women to fight colonialism and promote women’s empowerment.</a:t>
                      </a:r>
                      <a:endParaRPr sz="9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Pan-African transnationalist construction of Black </a:t>
                      </a:r>
                      <a:r>
                        <a:rPr lang="en" sz="1200">
                          <a:solidFill>
                            <a:schemeClr val="dk1"/>
                          </a:solidFill>
                          <a:latin typeface="Inter"/>
                          <a:ea typeface="Inter"/>
                          <a:cs typeface="Inter"/>
                          <a:sym typeface="Inter"/>
                        </a:rPr>
                        <a:t>feminist</a:t>
                      </a:r>
                      <a:r>
                        <a:rPr lang="en" sz="1200">
                          <a:solidFill>
                            <a:schemeClr val="dk1"/>
                          </a:solidFill>
                          <a:latin typeface="Inter"/>
                          <a:ea typeface="Inter"/>
                          <a:cs typeface="Inter"/>
                          <a:sym typeface="Inter"/>
                        </a:rPr>
                        <a:t> thought is </a:t>
                      </a:r>
                      <a:r>
                        <a:rPr lang="en" sz="1200">
                          <a:solidFill>
                            <a:schemeClr val="dk1"/>
                          </a:solidFill>
                          <a:latin typeface="Inter"/>
                          <a:ea typeface="Inter"/>
                          <a:cs typeface="Inter"/>
                          <a:sym typeface="Inter"/>
                        </a:rPr>
                        <a:t>exemplified</a:t>
                      </a:r>
                      <a:r>
                        <a:rPr lang="en" sz="1200">
                          <a:solidFill>
                            <a:schemeClr val="dk1"/>
                          </a:solidFill>
                          <a:latin typeface="Inter"/>
                          <a:ea typeface="Inter"/>
                          <a:cs typeface="Inter"/>
                          <a:sym typeface="Inter"/>
                        </a:rPr>
                        <a:t> in a letter dated March 14, 1949 written by Jamaican activist Amy Ashwood Garvey to Funmilayo Ransome-Kuti a humanitarian, gender rights activist, nationalist of Nigeria… In the letter Garvey expressed her desire to continue close communication with Mrs. Kuti about her efforts to “organize the continent” and indicated that she had already been in “contact with large groups of women all over East and South Africa.” She went on to say “it is incumbent upon us to work as one group to coordinate our forces.” Mrs. Garvey stated that she was impressed with Mrs. Kuti’s achievements in the struggle for women’s rights and ended her letter saying “more power to your great self. You are the most potent woman in West Africa.” This letter is indicative of the notion that Black women of Africa and the Diaspora were theorizing about establishing a movement that would be transnational (based on an </a:t>
                      </a:r>
                      <a:r>
                        <a:rPr lang="en" sz="1200">
                          <a:solidFill>
                            <a:schemeClr val="dk1"/>
                          </a:solidFill>
                          <a:latin typeface="Inter"/>
                          <a:ea typeface="Inter"/>
                          <a:cs typeface="Inter"/>
                          <a:sym typeface="Inter"/>
                        </a:rPr>
                        <a:t>interconnectivity</a:t>
                      </a:r>
                      <a:r>
                        <a:rPr lang="en" sz="1200">
                          <a:solidFill>
                            <a:schemeClr val="dk1"/>
                          </a:solidFill>
                          <a:latin typeface="Inter"/>
                          <a:ea typeface="Inter"/>
                          <a:cs typeface="Inter"/>
                          <a:sym typeface="Inter"/>
                        </a:rPr>
                        <a:t> that transcends national borders), Pan-African (grounded in cultural unity among African descendants), and feminist in scope. This Pan-African transnational philosophy shaped African women’s feminist thought during the post WWII/African decolonization era.</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In the same letter to Mrs. Kuti, Ashwood Garvey blesses and supports Kuti as she works to “liberate the minds of Mother Africa.” The minds that she references are most likely those of all Africans (both men and women) in the continent, however the other parts of her letter, where she speaks to organizing African women throughout the continent suggest that she poignantly targeted African women to mobilize them to do the work of building independent nations and also to raise awareness of and address their own issues. Her zeal towards raising the standard of living and consciousness of African women during the era of independence was evident and her directorship of the Afro Women’s Educational Project… Mrs. Kuti had already done much work in mobilizing and inspiring African women throughout the continent and so Garvey thought it prudent to join forces with her as they had similar objectives…</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Funmilayo Ransome Kuti travelled around the globe forming bonds of solidarity among women with common agendas in global humanitarianism thereby establishing transnational support for Nigerian women’s groups. The precursor to her extensive travels abroad and connection to women’s organizations throughout Europe and Asia came in 1947 when she served as a delegate of the NCNC [</a:t>
                      </a:r>
                      <a:r>
                        <a:rPr lang="en" sz="1200">
                          <a:solidFill>
                            <a:srgbClr val="001D35"/>
                          </a:solidFill>
                          <a:highlight>
                            <a:srgbClr val="FFFFFF"/>
                          </a:highlight>
                          <a:latin typeface="Inter"/>
                          <a:ea typeface="Inter"/>
                          <a:cs typeface="Inter"/>
                          <a:sym typeface="Inter"/>
                        </a:rPr>
                        <a:t>National Council of Nigeria and the Cameroons] </a:t>
                      </a:r>
                      <a:r>
                        <a:rPr lang="en" sz="1200">
                          <a:solidFill>
                            <a:schemeClr val="dk1"/>
                          </a:solidFill>
                          <a:latin typeface="Inter"/>
                          <a:ea typeface="Inter"/>
                          <a:cs typeface="Inter"/>
                          <a:sym typeface="Inter"/>
                        </a:rPr>
                        <a:t>to London during talks with Britain about obtaining autonomous self-government for the country… While in London she wrote an article for </a:t>
                      </a:r>
                      <a:r>
                        <a:rPr i="1" lang="en" sz="1200">
                          <a:solidFill>
                            <a:schemeClr val="dk1"/>
                          </a:solidFill>
                          <a:latin typeface="Inter"/>
                          <a:ea typeface="Inter"/>
                          <a:cs typeface="Inter"/>
                          <a:sym typeface="Inter"/>
                        </a:rPr>
                        <a:t>The Daily Worker</a:t>
                      </a:r>
                      <a:r>
                        <a:rPr lang="en" sz="1200">
                          <a:solidFill>
                            <a:schemeClr val="dk1"/>
                          </a:solidFill>
                          <a:latin typeface="Inter"/>
                          <a:ea typeface="Inter"/>
                          <a:cs typeface="Inter"/>
                          <a:sym typeface="Inter"/>
                        </a:rPr>
                        <a:t> entitled “We Had Equality Til Britain Came” where she analyzed the effects of colonialism on the status of women through a comparison with their pre-colonial autonomy. Through these means, she built awareness of a common plight and placed Nigerian women’s struggles in the context of the global plight of all women…</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marR="12122"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anti-colonial campaigns gained momentum women’s groups utilized the right to self-government, separation from the colonial powers, and Pan-African models as a platform for achieving women’s empowerment as well.</a:t>
                      </a:r>
                      <a:endParaRPr sz="12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sp>
        <p:nvSpPr>
          <p:cNvPr id="173" name="Google Shape;173;p40"/>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Reading Questions</a:t>
            </a:r>
            <a:endParaRPr sz="1900">
              <a:solidFill>
                <a:schemeClr val="dk1"/>
              </a:solidFill>
              <a:latin typeface="Plus Jakarta Sans"/>
              <a:ea typeface="Plus Jakarta Sans"/>
              <a:cs typeface="Plus Jakarta Sans"/>
              <a:sym typeface="Plus Jakarta Sans"/>
            </a:endParaRPr>
          </a:p>
        </p:txBody>
      </p:sp>
      <p:sp>
        <p:nvSpPr>
          <p:cNvPr id="174" name="Google Shape;174;p40"/>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5" name="Google Shape;175;p40"/>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76" name="Google Shape;176;p40"/>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7" name="Google Shape;177;p40"/>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178" name="Google Shape;178;p40"/>
          <p:cNvSpPr txBox="1"/>
          <p:nvPr/>
        </p:nvSpPr>
        <p:spPr>
          <a:xfrm>
            <a:off x="430306" y="721739"/>
            <a:ext cx="64545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After completing the reading, answer the following questions.</a:t>
            </a:r>
            <a:endParaRPr sz="1200">
              <a:solidFill>
                <a:srgbClr val="000000"/>
              </a:solidFill>
              <a:latin typeface="Halant"/>
              <a:ea typeface="Halant"/>
              <a:cs typeface="Halant"/>
              <a:sym typeface="Halant"/>
            </a:endParaRPr>
          </a:p>
        </p:txBody>
      </p:sp>
      <p:graphicFrame>
        <p:nvGraphicFramePr>
          <p:cNvPr id="179" name="Google Shape;179;p40"/>
          <p:cNvGraphicFramePr/>
          <p:nvPr/>
        </p:nvGraphicFramePr>
        <p:xfrm>
          <a:off x="449976" y="1130830"/>
          <a:ext cx="3000000" cy="3000000"/>
        </p:xfrm>
        <a:graphic>
          <a:graphicData uri="http://schemas.openxmlformats.org/drawingml/2006/table">
            <a:tbl>
              <a:tblPr>
                <a:noFill/>
                <a:tableStyleId>{7A883EAB-D543-4D76-A420-A8489140F692}</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1. What information is known about the </a:t>
                      </a:r>
                      <a:r>
                        <a:rPr lang="en" sz="1200">
                          <a:latin typeface="Inter"/>
                          <a:ea typeface="Inter"/>
                          <a:cs typeface="Inter"/>
                          <a:sym typeface="Inter"/>
                        </a:rPr>
                        <a:t>people mentioned in the sources</a:t>
                      </a:r>
                      <a:r>
                        <a:rPr lang="en" sz="1200">
                          <a:solidFill>
                            <a:srgbClr val="000000"/>
                          </a:solidFill>
                          <a:latin typeface="Inter"/>
                          <a:ea typeface="Inter"/>
                          <a:cs typeface="Inter"/>
                          <a:sym typeface="Inter"/>
                        </a:rPr>
                        <a:t>?</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2. </a:t>
                      </a:r>
                      <a:r>
                        <a:rPr lang="en" sz="1200">
                          <a:solidFill>
                            <a:schemeClr val="dk1"/>
                          </a:solidFill>
                          <a:latin typeface="Inter"/>
                          <a:ea typeface="Inter"/>
                          <a:cs typeface="Inter"/>
                          <a:sym typeface="Inter"/>
                        </a:rPr>
                        <a:t>Circle the types of resistance utilized in the African Independence movements as mentioned in the sources.</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Military Resistance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Political Organizing</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Civil Disobedience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Pan-African Advocacy</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Cultural Preservation</a:t>
                      </a:r>
                      <a:endParaRPr b="1" sz="1200">
                        <a:solidFill>
                          <a:srgbClr val="E95C3D"/>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3.</a:t>
                      </a:r>
                      <a:r>
                        <a:rPr lang="en" sz="1200">
                          <a:solidFill>
                            <a:schemeClr val="dk1"/>
                          </a:solidFill>
                          <a:latin typeface="Inter"/>
                          <a:ea typeface="Inter"/>
                          <a:cs typeface="Inter"/>
                          <a:sym typeface="Inter"/>
                        </a:rPr>
                        <a:t> What grievances or injustices are highlighted in the sources?</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4. What are the main arguments expressed in each source?</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5. How does each source describe the future or hopes for their country after independence?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6. What is a question you could ask to better understand the source?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41"/>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Inside/Outside Circle</a:t>
            </a:r>
            <a:endParaRPr sz="1900">
              <a:solidFill>
                <a:schemeClr val="dk1"/>
              </a:solidFill>
              <a:latin typeface="Plus Jakarta Sans"/>
              <a:ea typeface="Plus Jakarta Sans"/>
              <a:cs typeface="Plus Jakarta Sans"/>
              <a:sym typeface="Plus Jakarta Sans"/>
            </a:endParaRPr>
          </a:p>
        </p:txBody>
      </p:sp>
      <p:sp>
        <p:nvSpPr>
          <p:cNvPr id="185" name="Google Shape;185;p41"/>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6" name="Google Shape;186;p41"/>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87" name="Google Shape;187;p41"/>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8" name="Google Shape;188;p41"/>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189" name="Google Shape;189;p41"/>
          <p:cNvSpPr txBox="1"/>
          <p:nvPr/>
        </p:nvSpPr>
        <p:spPr>
          <a:xfrm>
            <a:off x="430306" y="721739"/>
            <a:ext cx="64545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especially focusing on the types of resistance and arguments expressed. After completing the circle, use the last box to determine which country is the most similar and most different from the one you learned about.</a:t>
            </a:r>
            <a:endParaRPr sz="1100">
              <a:solidFill>
                <a:srgbClr val="000000"/>
              </a:solidFill>
              <a:latin typeface="Halant"/>
              <a:ea typeface="Halant"/>
              <a:cs typeface="Halant"/>
              <a:sym typeface="Halant"/>
            </a:endParaRPr>
          </a:p>
        </p:txBody>
      </p:sp>
      <p:graphicFrame>
        <p:nvGraphicFramePr>
          <p:cNvPr id="190" name="Google Shape;190;p41"/>
          <p:cNvGraphicFramePr/>
          <p:nvPr/>
        </p:nvGraphicFramePr>
        <p:xfrm>
          <a:off x="449976" y="1740430"/>
          <a:ext cx="3000000" cy="3000000"/>
        </p:xfrm>
        <a:graphic>
          <a:graphicData uri="http://schemas.openxmlformats.org/drawingml/2006/table">
            <a:tbl>
              <a:tblPr>
                <a:noFill/>
                <a:tableStyleId>{7A883EAB-D543-4D76-A420-A8489140F692}</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latin typeface="Inter"/>
                          <a:ea typeface="Inter"/>
                          <a:cs typeface="Inter"/>
                          <a:sym typeface="Inter"/>
                        </a:rPr>
                        <a:t>Kenya</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latin typeface="Inter"/>
                          <a:ea typeface="Inter"/>
                          <a:cs typeface="Inter"/>
                          <a:sym typeface="Inter"/>
                        </a:rPr>
                        <a:t>Ghana</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Congo</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Nigeria</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Algeria</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Most Similar: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Most Different:</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196" name="Google Shape;196;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7" name="Google Shape;197;p4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8" name="Google Shape;198;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9" name="Google Shape;199;p4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0" name="Google Shape;200;p42"/>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sp>
        <p:nvSpPr>
          <p:cNvPr id="201" name="Google Shape;201;p42"/>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graphicFrame>
        <p:nvGraphicFramePr>
          <p:cNvPr id="202" name="Google Shape;202;p42"/>
          <p:cNvGraphicFramePr/>
          <p:nvPr/>
        </p:nvGraphicFramePr>
        <p:xfrm>
          <a:off x="503824" y="3910029"/>
          <a:ext cx="3000000" cy="3000000"/>
        </p:xfrm>
        <a:graphic>
          <a:graphicData uri="http://schemas.openxmlformats.org/drawingml/2006/table">
            <a:tbl>
              <a:tblPr>
                <a:noFill/>
                <a:tableStyleId>{7A883EAB-D543-4D76-A420-A8489140F692}</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03" name="Google Shape;203;p42"/>
          <p:cNvGraphicFramePr/>
          <p:nvPr/>
        </p:nvGraphicFramePr>
        <p:xfrm>
          <a:off x="503824" y="6474548"/>
          <a:ext cx="3000000" cy="3000000"/>
        </p:xfrm>
        <a:graphic>
          <a:graphicData uri="http://schemas.openxmlformats.org/drawingml/2006/table">
            <a:tbl>
              <a:tblPr>
                <a:noFill/>
                <a:tableStyleId>{7A883EAB-D543-4D76-A420-A8489140F692}</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04" name="Google Shape;204;p42"/>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05" name="Google Shape;205;p42"/>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06" name="Google Shape;206;p42"/>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07" name="Google Shape;207;p42"/>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08" name="Google Shape;208;p42"/>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09" name="Google Shape;209;p42"/>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3" name="Shape 213"/>
        <p:cNvGrpSpPr/>
        <p:nvPr/>
      </p:nvGrpSpPr>
      <p:grpSpPr>
        <a:xfrm>
          <a:off x="0" y="0"/>
          <a:ext cx="0" cy="0"/>
          <a:chOff x="0" y="0"/>
          <a:chExt cx="0" cy="0"/>
        </a:xfrm>
      </p:grpSpPr>
      <p:graphicFrame>
        <p:nvGraphicFramePr>
          <p:cNvPr id="214" name="Google Shape;214;p43"/>
          <p:cNvGraphicFramePr/>
          <p:nvPr/>
        </p:nvGraphicFramePr>
        <p:xfrm>
          <a:off x="469041" y="1410920"/>
          <a:ext cx="3000000" cy="3000000"/>
        </p:xfrm>
        <a:graphic>
          <a:graphicData uri="http://schemas.openxmlformats.org/drawingml/2006/table">
            <a:tbl>
              <a:tblPr>
                <a:noFill/>
                <a:tableStyleId>{80F8344E-0E92-4AA1-96E9-D575E5E35091}</a:tableStyleId>
              </a:tblPr>
              <a:tblGrid>
                <a:gridCol w="6947875"/>
              </a:tblGrid>
              <a:tr h="299750">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How did global events like World War I, World War II, and the Cold War contribute to African independence movements?</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These global events weakened European powers politically and economically, making it harder for them to maintain control over colonies. African soldiers who fought in the wars demanded rights and recognition, and the spread of ideas like self-determination and freedom fueled anti-colonial movements.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Based on the timeline, what year would you argue the African Independence movement began? Explain your answer. </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A strong argument could be made for 1945, the end of WWII, as a starting point because that’s when decolonization accelerated globally and African leaders began to push more forcefully for independence.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Say-it-in-Six: Define Pan-Africanism</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Africa for Africans, unity across borders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Why might some leaders prioritize national independence over continental unity?</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Many leaders focused on national independence first because their countries were dealing with urgent issues like building governments, managing ethnic divisions, and recovering from colonial rule. Continental unity was an ideal, but immediate local needs often took priority.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List three strategies used to achieve independence.</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rPr b="1" lang="en" sz="1200">
                          <a:solidFill>
                            <a:srgbClr val="E95C3D"/>
                          </a:solidFill>
                          <a:latin typeface="Inter"/>
                          <a:ea typeface="Inter"/>
                          <a:cs typeface="Inter"/>
                          <a:sym typeface="Inter"/>
                        </a:rPr>
                        <a:t>Nonviolent political organizing</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rPr b="1" lang="en" sz="1200">
                          <a:solidFill>
                            <a:srgbClr val="E95C3D"/>
                          </a:solidFill>
                          <a:latin typeface="Inter"/>
                          <a:ea typeface="Inter"/>
                          <a:cs typeface="Inter"/>
                          <a:sym typeface="Inter"/>
                        </a:rPr>
                        <a:t>Armed resistance</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rPr b="1" lang="en" sz="1200">
                          <a:solidFill>
                            <a:srgbClr val="E95C3D"/>
                          </a:solidFill>
                          <a:latin typeface="Inter"/>
                          <a:ea typeface="Inter"/>
                          <a:cs typeface="Inter"/>
                          <a:sym typeface="Inter"/>
                        </a:rPr>
                        <a:t>International diplomacy and pressure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8) How did women contribute to independence movements beyond protests?</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Women organized politically, led unions and grassroots movements, supported fighters with supplies and intelligence, and helped shape post-independence social reform agendas. They also challenged both colonial rule and gender inequality within the movements.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9) How do Pan-African ideas continue to influence Africa and the African diaspora today?</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Pan-Africanism influences modern organizations like the African Union. It continues to promote unity, cultural pride, and political collaboration among people of African descent worldwide.</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215" name="Google Shape;215;p43"/>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216" name="Google Shape;216;p4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Comparing African Independence Movements (Exemplar)</a:t>
            </a:r>
            <a:endParaRPr sz="21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17" name="Google Shape;217;p43"/>
          <p:cNvPicPr preferRelativeResize="0"/>
          <p:nvPr/>
        </p:nvPicPr>
        <p:blipFill>
          <a:blip r:embed="rId3">
            <a:alphaModFix/>
          </a:blip>
          <a:stretch>
            <a:fillRect/>
          </a:stretch>
        </p:blipFill>
        <p:spPr>
          <a:xfrm>
            <a:off x="216272" y="78597"/>
            <a:ext cx="1056536" cy="438114"/>
          </a:xfrm>
          <a:prstGeom prst="rect">
            <a:avLst/>
          </a:prstGeom>
          <a:noFill/>
          <a:ln>
            <a:noFill/>
          </a:ln>
        </p:spPr>
      </p:pic>
      <p:sp>
        <p:nvSpPr>
          <p:cNvPr id="218" name="Google Shape;218;p43"/>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2" name="Shape 222"/>
        <p:cNvGrpSpPr/>
        <p:nvPr/>
      </p:nvGrpSpPr>
      <p:grpSpPr>
        <a:xfrm>
          <a:off x="0" y="0"/>
          <a:ext cx="0" cy="0"/>
          <a:chOff x="0" y="0"/>
          <a:chExt cx="0" cy="0"/>
        </a:xfrm>
      </p:grpSpPr>
      <p:sp>
        <p:nvSpPr>
          <p:cNvPr id="223" name="Google Shape;223;p44"/>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Reading Questions (Nigeria Exemplar)</a:t>
            </a:r>
            <a:endParaRPr sz="1900">
              <a:solidFill>
                <a:schemeClr val="dk1"/>
              </a:solidFill>
              <a:latin typeface="Plus Jakarta Sans"/>
              <a:ea typeface="Plus Jakarta Sans"/>
              <a:cs typeface="Plus Jakarta Sans"/>
              <a:sym typeface="Plus Jakarta Sans"/>
            </a:endParaRPr>
          </a:p>
        </p:txBody>
      </p:sp>
      <p:sp>
        <p:nvSpPr>
          <p:cNvPr id="224" name="Google Shape;224;p44"/>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25" name="Google Shape;225;p44"/>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226" name="Google Shape;226;p44"/>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7" name="Google Shape;227;p44"/>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228" name="Google Shape;228;p44"/>
          <p:cNvSpPr txBox="1"/>
          <p:nvPr/>
        </p:nvSpPr>
        <p:spPr>
          <a:xfrm>
            <a:off x="430306" y="721739"/>
            <a:ext cx="64545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After completing the reading, answer the following questions.</a:t>
            </a:r>
            <a:endParaRPr sz="1200">
              <a:solidFill>
                <a:srgbClr val="000000"/>
              </a:solidFill>
              <a:latin typeface="Halant"/>
              <a:ea typeface="Halant"/>
              <a:cs typeface="Halant"/>
              <a:sym typeface="Halant"/>
            </a:endParaRPr>
          </a:p>
        </p:txBody>
      </p:sp>
      <p:graphicFrame>
        <p:nvGraphicFramePr>
          <p:cNvPr id="229" name="Google Shape;229;p44"/>
          <p:cNvGraphicFramePr/>
          <p:nvPr/>
        </p:nvGraphicFramePr>
        <p:xfrm>
          <a:off x="449976" y="1130830"/>
          <a:ext cx="3000000" cy="3000000"/>
        </p:xfrm>
        <a:graphic>
          <a:graphicData uri="http://schemas.openxmlformats.org/drawingml/2006/table">
            <a:tbl>
              <a:tblPr>
                <a:noFill/>
                <a:tableStyleId>{7A883EAB-D543-4D76-A420-A8489140F692}</a:tableStyleId>
              </a:tblPr>
              <a:tblGrid>
                <a:gridCol w="3466150"/>
                <a:gridCol w="3466150"/>
              </a:tblGrid>
              <a:tr h="546350">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1. What information is known about the </a:t>
                      </a:r>
                      <a:r>
                        <a:rPr lang="en" sz="1200">
                          <a:latin typeface="Inter"/>
                          <a:ea typeface="Inter"/>
                          <a:cs typeface="Inter"/>
                          <a:sym typeface="Inter"/>
                        </a:rPr>
                        <a:t>people mentioned in the sources</a:t>
                      </a:r>
                      <a:r>
                        <a:rPr lang="en" sz="1200">
                          <a:solidFill>
                            <a:srgbClr val="000000"/>
                          </a:solidFill>
                          <a:latin typeface="Inter"/>
                          <a:ea typeface="Inter"/>
                          <a:cs typeface="Inter"/>
                          <a:sym typeface="Inter"/>
                        </a:rPr>
                        <a:t>?</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2. </a:t>
                      </a:r>
                      <a:r>
                        <a:rPr lang="en" sz="1200">
                          <a:solidFill>
                            <a:schemeClr val="dk1"/>
                          </a:solidFill>
                          <a:latin typeface="Inter"/>
                          <a:ea typeface="Inter"/>
                          <a:cs typeface="Inter"/>
                          <a:sym typeface="Inter"/>
                        </a:rPr>
                        <a:t>Circle the types of resistance utilized in the African Independence movements as mentioned in the sources.</a:t>
                      </a:r>
                      <a:endParaRPr sz="1200">
                        <a:latin typeface="Inter"/>
                        <a:ea typeface="Inter"/>
                        <a:cs typeface="Inter"/>
                        <a:sym typeface="Inter"/>
                      </a:endParaRPr>
                    </a:p>
                  </a:txBody>
                  <a:tcPr marT="87275" marB="87275" marR="86050" marL="86050" anchor="ctr">
                    <a:solidFill>
                      <a:srgbClr val="D9D9D9"/>
                    </a:solidFill>
                  </a:tcPr>
                </a:tc>
              </a:tr>
              <a:tr h="2066100">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Nnamdi Azikiwe was the first President of independent Nigeria and a major advocate for Pan-African unity.</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Funmilayo Ransome-Kuti was a Nigerian nationalist, feminist, and advocate for women’s rights. She played a leading role in organizing women in Nigeria and across Africa.</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Amy Ashwood Garvey, a Jamaican Pan-Africanist, recognized Kuti’s achievements and supported her vision for uniting African women against colonialism.</a:t>
                      </a:r>
                      <a:endParaRPr b="1" sz="13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Military Resistance</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Political Organizing</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Civil Disobedience</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Pan-African Advocacy</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Cultural Preservation</a:t>
                      </a:r>
                      <a:endParaRPr sz="1200">
                        <a:solidFill>
                          <a:schemeClr val="dk1"/>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0817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3.</a:t>
                      </a:r>
                      <a:r>
                        <a:rPr lang="en" sz="1200">
                          <a:solidFill>
                            <a:schemeClr val="dk1"/>
                          </a:solidFill>
                          <a:latin typeface="Inter"/>
                          <a:ea typeface="Inter"/>
                          <a:cs typeface="Inter"/>
                          <a:sym typeface="Inter"/>
                        </a:rPr>
                        <a:t> What grievances or injustices are highlighted in the sources?</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4. What are the main arguments expressed in each source?</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640200">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 exploitation and disempowerment of African nations under colonialism.</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oppression of women and the need for their empowerment and leadership in national and continental struggles.</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The economic and cultural dominance of European values over African development and identity.</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Azikiwe argues that only unity among African nations can overcome the harm caused by slavery, colonialism, and imperialism.</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Ransome-Kuti and Garvey emphasize the importance of women’s leadership, transnational activism, and the interconnected fight for both national liberation and gender equality.</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46350">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5. How does each source describe the future or hopes for their country after independence?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6. What is a question you could ask to better understand each source?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37150">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Azikiwe envisions a peaceful and prosperous Africa built on unity, cooperation, and shared values.</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Kuti’s efforts highlight a future where women’s voices are central to governance and African societies are shaped by inclusive, feminist, and Pan-African ideals.</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Azikiwe: How did his ideas about Pan-African unity influence Nigeria’s foreign policy after independence?</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Kuti: How did Funmilayo Ransome-Kuti's activism impact the role of women in Nigerian politics after independence?</a:t>
                      </a:r>
                      <a:endParaRPr b="1" sz="13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30" name="Google Shape;230;p44"/>
          <p:cNvSpPr/>
          <p:nvPr/>
        </p:nvSpPr>
        <p:spPr>
          <a:xfrm>
            <a:off x="4739575" y="3430825"/>
            <a:ext cx="1738800" cy="3438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1" name="Google Shape;231;p44"/>
          <p:cNvSpPr/>
          <p:nvPr/>
        </p:nvSpPr>
        <p:spPr>
          <a:xfrm>
            <a:off x="4814775" y="2672800"/>
            <a:ext cx="1738800" cy="3438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2" name="Google Shape;232;p44"/>
          <p:cNvSpPr/>
          <p:nvPr/>
        </p:nvSpPr>
        <p:spPr>
          <a:xfrm>
            <a:off x="4739575" y="3774625"/>
            <a:ext cx="1738800" cy="3438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6" name="Shape 236"/>
        <p:cNvGrpSpPr/>
        <p:nvPr/>
      </p:nvGrpSpPr>
      <p:grpSpPr>
        <a:xfrm>
          <a:off x="0" y="0"/>
          <a:ext cx="0" cy="0"/>
          <a:chOff x="0" y="0"/>
          <a:chExt cx="0" cy="0"/>
        </a:xfrm>
      </p:grpSpPr>
      <p:sp>
        <p:nvSpPr>
          <p:cNvPr id="237" name="Google Shape;237;p45"/>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Inside/Outside Circle (Exemplar)</a:t>
            </a:r>
            <a:endParaRPr sz="1900">
              <a:solidFill>
                <a:schemeClr val="dk1"/>
              </a:solidFill>
              <a:latin typeface="Plus Jakarta Sans"/>
              <a:ea typeface="Plus Jakarta Sans"/>
              <a:cs typeface="Plus Jakarta Sans"/>
              <a:sym typeface="Plus Jakarta Sans"/>
            </a:endParaRPr>
          </a:p>
        </p:txBody>
      </p:sp>
      <p:sp>
        <p:nvSpPr>
          <p:cNvPr id="238" name="Google Shape;238;p45"/>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39" name="Google Shape;239;p45"/>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240" name="Google Shape;240;p45"/>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1" name="Google Shape;241;p45"/>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242" name="Google Shape;242;p45"/>
          <p:cNvSpPr txBox="1"/>
          <p:nvPr/>
        </p:nvSpPr>
        <p:spPr>
          <a:xfrm>
            <a:off x="430306" y="721739"/>
            <a:ext cx="64545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especially focusing on the types of resistance and arguments expressed. After completing the circle, use the last box to determine which country is the most similar and most different from the one you learned about.</a:t>
            </a:r>
            <a:endParaRPr sz="1100">
              <a:solidFill>
                <a:srgbClr val="000000"/>
              </a:solidFill>
              <a:latin typeface="Halant"/>
              <a:ea typeface="Halant"/>
              <a:cs typeface="Halant"/>
              <a:sym typeface="Halant"/>
            </a:endParaRPr>
          </a:p>
        </p:txBody>
      </p:sp>
      <p:graphicFrame>
        <p:nvGraphicFramePr>
          <p:cNvPr id="243" name="Google Shape;243;p45"/>
          <p:cNvGraphicFramePr/>
          <p:nvPr/>
        </p:nvGraphicFramePr>
        <p:xfrm>
          <a:off x="449976" y="1740430"/>
          <a:ext cx="3000000" cy="3000000"/>
        </p:xfrm>
        <a:graphic>
          <a:graphicData uri="http://schemas.openxmlformats.org/drawingml/2006/table">
            <a:tbl>
              <a:tblPr>
                <a:noFill/>
                <a:tableStyleId>{7A883EAB-D543-4D76-A420-A8489140F692}</a:tableStyleId>
              </a:tblPr>
              <a:tblGrid>
                <a:gridCol w="3466150"/>
                <a:gridCol w="3466150"/>
              </a:tblGrid>
              <a:tr h="3098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Kenya</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latin typeface="Inter"/>
                          <a:ea typeface="Inter"/>
                          <a:cs typeface="Inter"/>
                          <a:sym typeface="Inter"/>
                        </a:rPr>
                        <a:t>Ghana</a:t>
                      </a:r>
                      <a:endParaRPr sz="1200">
                        <a:latin typeface="Inter"/>
                        <a:ea typeface="Inter"/>
                        <a:cs typeface="Inter"/>
                        <a:sym typeface="Inter"/>
                      </a:endParaRPr>
                    </a:p>
                  </a:txBody>
                  <a:tcPr marT="87275" marB="87275" marR="86050" marL="86050" anchor="ctr">
                    <a:solidFill>
                      <a:srgbClr val="D9D9D9"/>
                    </a:solidFill>
                  </a:tcPr>
                </a:tc>
              </a:tr>
              <a:tr h="1578050">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Types of Resistance: Military resistance (Mau Mau), political organizing (Kenyatta &amp; KAU), civil disobedience (forest hiding, petitions)</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Arguments: Fight for land, equality, and self-governance; rejection of British claims that KAU was violent; need for African unity and political agency</a:t>
                      </a:r>
                      <a:endParaRPr b="1" sz="12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Types of Resistance: Political organizing (CPP), civil disobedience (Positive Action), Pan-African advocacy (OAU)</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Arguments: Independence is the first step; Pan-African unity is necessary to resist neocolonialism; women like Hannah Kudjoe were central but erased from history</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r>
              <a:tr h="3098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Congo</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Nigeria</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5780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Types of Resistance: Military resistance (FLN struggle), political organizing (MNC, PSA), Pan-African advocacy</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Arguments: Emphasis on suffering under colonialism; Congo must shape its own future; figures like Lumumba and Blouin show both grassroots and elite organizing</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Types of Resistance: Political organizing, Pan-African advocacy, transnational feminist organizing</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Arguments: Unity among African states is crucial; women's empowerment is key to national liberation; African leaders must reject outside interference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098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Algeria</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2284675">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ypes of Resistance: Military resistance (FLN urban guerrilla), cultural preservation, Pan-African alignment</a:t>
                      </a:r>
                      <a:br>
                        <a:rPr b="1" lang="en" sz="1200">
                          <a:solidFill>
                            <a:schemeClr val="accent1"/>
                          </a:solidFill>
                          <a:latin typeface="Inter"/>
                          <a:ea typeface="Inter"/>
                          <a:cs typeface="Inter"/>
                          <a:sym typeface="Inter"/>
                        </a:rPr>
                      </a:b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Arguments: Deep scars from colonialism; post-independence challenge is mental/cultural liberation; Bouhired symbolizes resistance and injustice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Most Similar: Ghana</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Most Different: Algeria</a:t>
                      </a:r>
                      <a:endParaRPr b="1" sz="1200">
                        <a:solidFill>
                          <a:schemeClr val="accent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